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56" r:id="rId2"/>
    <p:sldId id="257" r:id="rId3"/>
    <p:sldId id="258" r:id="rId4"/>
    <p:sldId id="260" r:id="rId5"/>
    <p:sldId id="303" r:id="rId6"/>
    <p:sldId id="308" r:id="rId7"/>
    <p:sldId id="310" r:id="rId8"/>
    <p:sldId id="309" r:id="rId9"/>
    <p:sldId id="318" r:id="rId10"/>
    <p:sldId id="312" r:id="rId11"/>
    <p:sldId id="313" r:id="rId12"/>
    <p:sldId id="261" r:id="rId13"/>
    <p:sldId id="262" r:id="rId14"/>
    <p:sldId id="291" r:id="rId15"/>
    <p:sldId id="314" r:id="rId16"/>
    <p:sldId id="315" r:id="rId17"/>
    <p:sldId id="316" r:id="rId18"/>
    <p:sldId id="317" r:id="rId19"/>
    <p:sldId id="270" r:id="rId20"/>
    <p:sldId id="271" r:id="rId21"/>
    <p:sldId id="272" r:id="rId22"/>
    <p:sldId id="273" r:id="rId23"/>
    <p:sldId id="274" r:id="rId24"/>
    <p:sldId id="276" r:id="rId25"/>
    <p:sldId id="277" r:id="rId26"/>
    <p:sldId id="278" r:id="rId27"/>
    <p:sldId id="300" r:id="rId28"/>
    <p:sldId id="279" r:id="rId29"/>
    <p:sldId id="280" r:id="rId30"/>
    <p:sldId id="299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7C80"/>
    <a:srgbClr val="00FFFF"/>
    <a:srgbClr val="FF0000"/>
    <a:srgbClr val="33CC33"/>
    <a:srgbClr val="FF99FF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>
        <p:scale>
          <a:sx n="100" d="100"/>
          <a:sy n="100" d="100"/>
        </p:scale>
        <p:origin x="35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92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AE00-E012-4A3B-81B4-52CF6B8337E3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5A9D7-CF39-48D2-98B2-78C41801D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5A9D7-CF39-48D2-98B2-78C41801D5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5A9D7-CF39-48D2-98B2-78C41801D5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1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08CF70-E9BA-4F78-BD34-29E0D8CC4C88}" type="datetimeFigureOut">
              <a:rPr lang="en-US" smtClean="0"/>
              <a:pPr/>
              <a:t>04/06/2016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DBC5E6-C919-4590-94CC-8E12724C9CC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advClick="0" advTm="1000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mailto:pe@pratibhaelectricals.in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599"/>
            <a:ext cx="7543800" cy="1143001"/>
          </a:xfrm>
          <a:effectLst>
            <a:outerShdw blurRad="50800" dist="38100" dir="2700000" algn="tl" rotWithShape="0">
              <a:srgbClr val="FF0000">
                <a:alpha val="40000"/>
              </a:srgb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 COMPANY PROFILE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7930896" cy="1018736"/>
          </a:xfrm>
          <a:effectLst>
            <a:outerShdw blurRad="50800" dist="38100" dir="2700000" algn="tl" rotWithShape="0">
              <a:srgbClr val="7030A0">
                <a:alpha val="40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3900" b="1" dirty="0" smtClean="0">
                <a:solidFill>
                  <a:srgbClr val="7030A0"/>
                </a:solidFill>
                <a:latin typeface="Rockwell Extra Bold" pitchFamily="18" charset="0"/>
              </a:rPr>
              <a:t>M/S PRATIBHA ELECTRICAL                                                      CONTRACTOR LLP, PUNE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810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0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EQUIPMENTS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106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Machine Name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Make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Capacity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Qty.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Calibration  Average Age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Meggar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Meco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5000V/1000 Mohms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Mastech 266 clamp 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Mastech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500 Volts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Digital Capacitance 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Testronix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Clamp Meter 266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Yenkey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500 Volts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Phase Sequence 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M. E.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500 Volts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Thermo 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MT4 Metravo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n-US" sz="1100" baseline="30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 c –270</a:t>
                      </a:r>
                      <a:r>
                        <a:rPr lang="en-US" sz="1100" baseline="30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Multimeter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Rishabh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Millimeter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Fluke make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Earth Tester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Omegha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 to 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2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Earth Tester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Shanti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 to 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Digital Tong Tester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Meco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Megger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Shanti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1000V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EQUIPMENTS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714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64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Machine Name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Make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Capacity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Qty.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Calibration  Average Age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Megger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Motwane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1000V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Megger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Shanti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5000V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Megger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Shanti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1000V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Primary injection Kit 0-200A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A.E. Ltd.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250A-230V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Secondary Injection Kit 0-50A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A.E. Ltd.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50A – 230V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High Volt test set for power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Starlite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 – 75 KV(variable)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Digital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Earth Tester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Motwani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8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High Voltage Tester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Rectifier Unit VE 10/26,  60-70K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33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Bosch Break Machine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16.5 KG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Bosch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 Months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Bosch Make 100 mm Grinding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Machine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Bosch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 Months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5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Drill Machine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DH 24 PG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 Months for Armature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15200" cy="1618488"/>
          </a:xfrm>
          <a:effectLst>
            <a:outerShdw blurRad="50800" dist="38100" dir="2700000" algn="tl" rotWithShape="0">
              <a:srgbClr val="0070C0">
                <a:alpha val="40000"/>
              </a:srgbClr>
            </a:outerShdw>
          </a:effectLst>
        </p:spPr>
        <p:txBody>
          <a:bodyPr>
            <a:noAutofit/>
          </a:bodyPr>
          <a:lstStyle/>
          <a:p>
            <a:r>
              <a:rPr lang="en-US" sz="3200" b="1" dirty="0" smtClean="0"/>
              <a:t>AUDITED FINANCIAL ACCOUNTS OVER PAST TEN YEARS AND VOLUME OF ANNUAL  WORK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209800"/>
          <a:ext cx="8229600" cy="42077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SR. 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FINANCIAL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AMOUNT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2005 – 2006  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Rs. 08,70,35,082.12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2006 – 2007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Rs. 10,01,87,239.99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2007 - 2008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Rs. 18,69,44,393.70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2008 - 2009  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Rs. 17,17,83,287.40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2009 - 2010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Rs. 11,19,35,250.57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2010 – 2011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Rs. 19,30,36,632.00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2011 – 2012                           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Rs. 21,57,31,586.00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2012 – 2013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Rs. 25,18,00,000.00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2013  - 2014                   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Rs. 36,75,91,627.00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2014 – 2015 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Rs.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34,81,90,574.00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2015-2016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Rs. 22,67,54,753.00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VOLUME OF IMPORTANT WORK ORDERS IN HAND 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32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Sr. 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/>
                        <a:t>Name of Client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Work Order Amount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M/</a:t>
                      </a:r>
                      <a:r>
                        <a:rPr lang="en-US" sz="1400" dirty="0" err="1"/>
                        <a:t>s.Tata</a:t>
                      </a:r>
                      <a:r>
                        <a:rPr lang="en-US" sz="1400" dirty="0"/>
                        <a:t> Motors Ltd. Pimpri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Rs. </a:t>
                      </a:r>
                      <a:r>
                        <a:rPr lang="en-US" sz="1400" dirty="0" smtClean="0"/>
                        <a:t>60,05,508.73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M/s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dirty="0" err="1" smtClean="0"/>
                        <a:t>Ackruti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Jay Developers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/>
                        <a:t>Rs. 2,40,00,000.00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/>
                        <a:t>M/s. Asmeeta </a:t>
                      </a:r>
                      <a:r>
                        <a:rPr lang="en-US" sz="1400" dirty="0"/>
                        <a:t>Infratech (Textile Park)            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Rs. 2,50,00,000.00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M/s. Finolex J Power Systems Pvt Ltd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Rs.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2,00,00,000.00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MSETCL,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Rajur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Dharni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Rajur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Substations  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Rs. </a:t>
                      </a:r>
                      <a:r>
                        <a:rPr lang="en-US" sz="1400" dirty="0" smtClean="0"/>
                        <a:t>42,01,97,938.00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M/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s.P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-One Infrastructure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 Pvt Ltd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/>
                        <a:t>Rs. </a:t>
                      </a:r>
                      <a:r>
                        <a:rPr lang="en-US" sz="1400" dirty="0" smtClean="0"/>
                        <a:t>1,47,00,000.00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7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KSB Pumps</a:t>
                      </a:r>
                      <a:r>
                        <a:rPr lang="en-US" sz="1400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Limited, </a:t>
                      </a:r>
                      <a:r>
                        <a:rPr lang="en-US" sz="1400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Shirwal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Rs.3,71,00,000.00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WORK IN HAND MSETCL PROJECTS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905000"/>
          <a:ext cx="8839200" cy="515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944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Name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4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Establishment Of 132/33KV S/S At </a:t>
                      </a:r>
                      <a:r>
                        <a:rPr lang="en-US" sz="1000" b="1" dirty="0" err="1" smtClean="0">
                          <a:latin typeface="Arial"/>
                          <a:ea typeface="Calibri"/>
                          <a:cs typeface="Times New Roman"/>
                        </a:rPr>
                        <a:t>Rajur</a:t>
                      </a: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, Ahmednagar, Under </a:t>
                      </a:r>
                      <a:r>
                        <a:rPr lang="en-US" sz="1000" b="1" dirty="0" err="1" smtClean="0">
                          <a:latin typeface="Arial"/>
                          <a:ea typeface="Calibri"/>
                          <a:cs typeface="Times New Roman"/>
                        </a:rPr>
                        <a:t>Nashik</a:t>
                      </a: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 Zone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Design, Supply, Civil work &amp; Erection Testing Commissioning of the required material 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1) Installation Of 2x25 MVA, 132/33KV Transformer With Associated Bays (2x25MVA 132/33KV Transformer Will Be Supplied By MSETCL Erection In Bidder Scope                   2) 132KV Line Bay - 2nos, TBC - 1 No Bus Sectionalizer - 1 No 3) 33KV Out Lets - 6nos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Rs. 121888701.00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4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Establishment </a:t>
                      </a: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Of 132/33KV S/S At Dharni In Amravati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Design, Supply, Civil work &amp; Erection Testing Commissioning of the required material                                  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1) Installation Of 1x25 MVA, 132/33KV Transformer With Associated Bays (1x25MVA 132/33KV Transformer Will Be Supplied By MSETCL Erection In Bidder Scope                                       2) 132KV Line Bay - 1nos                                                  3) 132KV Pt Bay - 1no                                                          4) 33KV Out Lets - 2nos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Rs. 89189737.35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28600" y="1828801"/>
          <a:ext cx="8763000" cy="4810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/>
                <a:gridCol w="2190750"/>
                <a:gridCol w="2190750"/>
                <a:gridCol w="2190750"/>
              </a:tblGrid>
              <a:tr h="4571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Name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1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              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Establishment Of 132/33KV S/S At Yavatmal MIDC In Yavatmal Dist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Design, Supply, Civil work &amp; Erection Testing Commissioning of the required material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1) Installation Of 2x25 MVA, 132/33KV Transformer With Associated Bays (2x25MVA 132/33KV Transformer Will Be Supplied By MSETCL Erection In Bidder Scope                                         2) 132KV Line Bay - 2nos                                                           3) 132KV Line Bay - 2no (At 132KV Yavatmal S/S) 4) 33KV Out Lets - 8nos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    Rs. 8,75,06,959.00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7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           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Establishment Of 132/33KV S/S At Samsherpur In Dist Nandurbar Under Nashik Zone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Design, Supply, Civil work &amp; Erection Testing Commissioning of the required material                                                                1) Installation Of 1x25 MVA, 132/33KV Transformer (1-Bus) With Bays </a:t>
                      </a:r>
                      <a:r>
                        <a:rPr lang="en-U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(Transformer Will Be Supplied By MSETCL Erection In Bidder Scope                                                         2) 132KV Line Bay - 2nos                                          3) 33KV Out Lets - 4nos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Rs. 4,45,28,582.00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MSETCL COMPLETED PROJECTS</a:t>
            </a:r>
            <a:endParaRPr lang="en-US" sz="40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WORK IN HAND MSEDCL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64665"/>
          <a:ext cx="8763000" cy="3009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238500"/>
                <a:gridCol w="2781300"/>
                <a:gridCol w="1600200"/>
              </a:tblGrid>
              <a:tr h="381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Turnkey Contract for Balance left out works under infrastructure plan part-I, Phase -II Scheme, Tender No. T-1 Poject Covering works for Supply of Material, for new 33/11KV, 1X5MVA Shirgaon Substation and other allied works including guarantee/defect liability period in Chiplun Division under 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atnagiri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Circle of Konkan Zone.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Supply, erection, testing &amp; commissioning of 33/11kV, 1x5MVA New Substation out door type No. 1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                                                  Supply, erection, testing and commissioning of 33KV feeder bay with gantry structure  no.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Supply, erection, testing &amp; commissioning of 33KV line single ckt pin type with 100sq. mm. ACSR conductor on RSJ pole 152X152 mm – 11MTR with crimping of jumpers at cut point location – 8KMS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Supply, erection, testing &amp; commissioning of 11KV line Pin type with 55 sq.mm. AAAD 200Kg PSC pole – 9Mtr long – 2KMS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dirty="0" smtClean="0">
                          <a:latin typeface="Calibri"/>
                          <a:ea typeface="Times New Roman"/>
                          <a:cs typeface="Times New Roman"/>
                        </a:rPr>
                        <a:t>Rs.1,80,69,551.00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09600" y="68580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MSEDCL COMPLETED PROJECT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WORK IN HAND MSEDCL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64665"/>
          <a:ext cx="8763000" cy="2895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238500"/>
                <a:gridCol w="2781300"/>
                <a:gridCol w="1600200"/>
              </a:tblGrid>
              <a:tr h="381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Central Railway, Office of Divisional Electrical Engineer (Construction) Pune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Modification to HT 3 Nos. 33 KV –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17 Nos, 11 KV AND LT Crossing – 33 Nos. in Asti – Amalner section in connection with Ahmednagar – Beed New Railway Line.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dirty="0" smtClean="0">
                          <a:latin typeface="Calibri"/>
                          <a:ea typeface="Times New Roman"/>
                          <a:cs typeface="Times New Roman"/>
                        </a:rPr>
                        <a:t>Rs.97,00,000.00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52400" y="609600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CENTRAL RAILWAY COMPLETED PROJECT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WORK IN HAND MSEDCL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64665"/>
          <a:ext cx="8763000" cy="2895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238500"/>
                <a:gridCol w="2781300"/>
                <a:gridCol w="1600200"/>
              </a:tblGrid>
              <a:tr h="381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M/s.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Cobra Instalaciones Y Servicios, 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Nashik Urban – I &amp; II  Infra Project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Total Electrical Infrastructure development of Nashik city.    </a:t>
                      </a: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 33 KV/11KV Substations - 13 Nos.              2.Augumentation of 33KV/11KV S/S - 10 Nos   3.33 KV O/H Lines - 80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Kmtrs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4.11KV O/H Lines 175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Kmtrs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5.33KV Cable laying 22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Kmtrs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6.11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kv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cable laying 110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Kmtrs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7.DP Transformers 1870 Nos.                                               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latin typeface="Arial"/>
                        </a:rPr>
                        <a:t>Rs.20,40,92,625.00</a:t>
                      </a:r>
                    </a:p>
                    <a:p>
                      <a:pPr algn="ctr" fontAlgn="ctr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09600" y="6858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NASHIK URBAN – I &amp; II  PROJECT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LIST OF </a:t>
            </a:r>
            <a:r>
              <a:rPr lang="en-US" sz="3100" b="1" dirty="0" smtClean="0">
                <a:solidFill>
                  <a:schemeClr val="bg2">
                    <a:lumMod val="25000"/>
                  </a:schemeClr>
                </a:solidFill>
              </a:rPr>
              <a:t>INDUSTRIAL</a:t>
            </a:r>
            <a:r>
              <a:rPr lang="en-US" sz="3100" b="1" dirty="0" smtClean="0"/>
              <a:t> PROJECTS WITH TYPES OF JOBS EXECUTED FOR THEM &amp; VALUE OF WORK DONE. </a:t>
            </a:r>
            <a:endParaRPr lang="en-US" sz="31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399" y="1905000"/>
          <a:ext cx="8839201" cy="4510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911"/>
                <a:gridCol w="3191934"/>
                <a:gridCol w="2864556"/>
                <a:gridCol w="2209800"/>
              </a:tblGrid>
              <a:tr h="590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TYPE 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latin typeface="Arial"/>
                          <a:ea typeface="Times New Roman"/>
                          <a:cs typeface="Times New Roman"/>
                        </a:rPr>
                        <a:t>VALUE RS</a:t>
                      </a:r>
                      <a:r>
                        <a:rPr lang="en-US" sz="1000" b="1" u="sng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Tata Motors Ltd Pimpri, Pune Chinchwad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22KV/11KV – 20MVA – 3No 22KV-2MVA TRANSFORMER Substation including breaker      ( VCB,ACB ) HT Panel   40 Nos.                          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40000000.00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( On Annual Rate Contract Basis for Over 18 Years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Do as above 22KV –5MVA 15 Nos.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20000000.00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20Kms,22KV cable laying underground Raychem cable jointing/terminations.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6000000.00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22KV Erection and Commissioning only of CTPT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Conduit wiring and Erection, installation of Industrial Highway/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Lowbay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Lighting      with special Fixtures. 2200 Nos.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2200000.00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Erection and installation of overhead busbar system in huge machine shops areas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700000.00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libri"/>
                          <a:cs typeface="Times New Roman"/>
                        </a:rPr>
                        <a:t>Cubicle Panels Erection 60 Nos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Calibri"/>
                          <a:cs typeface="Times New Roman"/>
                        </a:rPr>
                        <a:t>160000.00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Internal wiring through office Desks / Furniture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Tata Motors Ltd.,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Sanand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        [ NANO PLANT]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Electrical work related to power distribution And lighting work.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72033250.00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Fiat India Automobile Pvt Ltd., Ranjangaon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Carried out LT Power distribution work consist of LT panels, LT Cables, Distribution Boards and  Lighting fixtures.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29000000.00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990600"/>
          </a:xfrm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525780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3700" dirty="0" smtClean="0"/>
              <a:t>       Date</a:t>
            </a:r>
            <a:r>
              <a:rPr lang="en-US" sz="3700" dirty="0"/>
              <a:t>:   </a:t>
            </a:r>
            <a:r>
              <a:rPr lang="en-US" sz="3700" dirty="0" smtClean="0"/>
              <a:t>26 / 05 / 2016</a:t>
            </a:r>
            <a:endParaRPr lang="en-US" sz="3700" dirty="0"/>
          </a:p>
          <a:p>
            <a:pPr>
              <a:buNone/>
            </a:pPr>
            <a:r>
              <a:rPr lang="en-US" sz="3700" dirty="0" smtClean="0"/>
              <a:t>       Dear </a:t>
            </a:r>
            <a:r>
              <a:rPr lang="en-US" sz="3700" dirty="0"/>
              <a:t>Sir,</a:t>
            </a:r>
            <a:r>
              <a:rPr lang="en-US" sz="3700" b="1" dirty="0"/>
              <a:t>	</a:t>
            </a:r>
            <a:endParaRPr lang="en-US" sz="3700" dirty="0"/>
          </a:p>
          <a:p>
            <a:pPr>
              <a:buNone/>
            </a:pPr>
            <a:r>
              <a:rPr lang="en-US" sz="3700" b="1" dirty="0"/>
              <a:t>              </a:t>
            </a:r>
            <a:r>
              <a:rPr lang="en-US" sz="3700" dirty="0"/>
              <a:t>We, Pratibha Electrical Contractor </a:t>
            </a:r>
            <a:r>
              <a:rPr lang="en-US" sz="3700" dirty="0" smtClean="0"/>
              <a:t>LLP established in a year  1987 . We are  in this field for last 25 years . </a:t>
            </a:r>
          </a:p>
          <a:p>
            <a:pPr>
              <a:buNone/>
            </a:pPr>
            <a:r>
              <a:rPr lang="en-US" sz="3700" dirty="0" smtClean="0"/>
              <a:t>       We are one </a:t>
            </a:r>
            <a:r>
              <a:rPr lang="en-US" sz="3700" dirty="0"/>
              <a:t>of the leading &amp; prominent Electrical Contractors of Pune. It is because; we are very much particular about the </a:t>
            </a:r>
            <a:r>
              <a:rPr lang="en-US" sz="3700" b="1" dirty="0"/>
              <a:t>‘Quality” and “on time delivery" of services</a:t>
            </a:r>
            <a:r>
              <a:rPr lang="en-US" sz="3700" b="1" dirty="0" smtClean="0"/>
              <a:t>.   </a:t>
            </a:r>
            <a:endParaRPr lang="en-US" sz="3700" dirty="0"/>
          </a:p>
          <a:p>
            <a:pPr>
              <a:buNone/>
            </a:pPr>
            <a:r>
              <a:rPr lang="en-US" sz="3700" dirty="0"/>
              <a:t>             Because of this specialty, we have successfully executed number of </a:t>
            </a:r>
            <a:r>
              <a:rPr lang="en-US" sz="3700" dirty="0" smtClean="0"/>
              <a:t> versatile  electrical </a:t>
            </a:r>
            <a:r>
              <a:rPr lang="en-US" sz="3700" dirty="0"/>
              <a:t>projects of various reputed customers like Marriott Hotel, IBM, Satyam Computers, Tata Motors Ltd, Fiat India Automobile Pvt. Ltd., Ranjangaon MIDC Pune, Mercedes Benz India Ltd., L &amp; T John Deere Ltd., Premier Ltd</a:t>
            </a:r>
            <a:r>
              <a:rPr lang="en-US" sz="3700" dirty="0" smtClean="0"/>
              <a:t>, Cummins Technology India Ltd, </a:t>
            </a:r>
            <a:r>
              <a:rPr lang="en-US" sz="3700" dirty="0"/>
              <a:t>Century </a:t>
            </a:r>
            <a:r>
              <a:rPr lang="en-US" sz="3700" dirty="0" err="1"/>
              <a:t>Enka</a:t>
            </a:r>
            <a:r>
              <a:rPr lang="en-US" sz="3700" dirty="0"/>
              <a:t> Ltd., in Pune. </a:t>
            </a:r>
          </a:p>
          <a:p>
            <a:pPr>
              <a:buNone/>
            </a:pPr>
            <a:r>
              <a:rPr lang="en-US" sz="3700" dirty="0" smtClean="0"/>
              <a:t>          </a:t>
            </a:r>
            <a:r>
              <a:rPr lang="en-US" sz="3700" dirty="0"/>
              <a:t>	We are </a:t>
            </a:r>
            <a:r>
              <a:rPr lang="en-US" sz="3700" dirty="0" smtClean="0"/>
              <a:t>taking turnkey </a:t>
            </a:r>
            <a:r>
              <a:rPr lang="en-US" sz="3700" dirty="0"/>
              <a:t>electrical </a:t>
            </a:r>
            <a:r>
              <a:rPr lang="en-US" sz="3700" dirty="0" smtClean="0"/>
              <a:t>contracts  </a:t>
            </a:r>
            <a:r>
              <a:rPr lang="en-US" sz="3700" dirty="0"/>
              <a:t>including civil, supply </a:t>
            </a:r>
            <a:r>
              <a:rPr lang="en-US" sz="3700" dirty="0" smtClean="0"/>
              <a:t>,installation , testing  &amp; commissioning </a:t>
            </a:r>
            <a:r>
              <a:rPr lang="en-US" sz="3700" dirty="0"/>
              <a:t>of EHVT project.</a:t>
            </a:r>
          </a:p>
          <a:p>
            <a:pPr>
              <a:buNone/>
            </a:pPr>
            <a:r>
              <a:rPr lang="en-US" sz="3700" dirty="0"/>
              <a:t> </a:t>
            </a:r>
            <a:r>
              <a:rPr lang="en-US" sz="3700" dirty="0" smtClean="0"/>
              <a:t>      </a:t>
            </a:r>
            <a:r>
              <a:rPr lang="en-US" sz="3700" dirty="0"/>
              <a:t>Outside Pune also, we </a:t>
            </a:r>
            <a:r>
              <a:rPr lang="en-US" sz="3700" dirty="0" smtClean="0"/>
              <a:t>are </a:t>
            </a:r>
            <a:r>
              <a:rPr lang="en-US" sz="3700" dirty="0"/>
              <a:t>favorite in delivering successful services to esteemed customers like </a:t>
            </a:r>
            <a:r>
              <a:rPr lang="en-US" sz="3700" dirty="0" err="1"/>
              <a:t>Kirloskar</a:t>
            </a:r>
            <a:r>
              <a:rPr lang="en-US" sz="3700" dirty="0"/>
              <a:t> Oil Engines Ltd., KAGAL, Exide Industries Ltd, </a:t>
            </a:r>
            <a:r>
              <a:rPr lang="en-US" sz="3700" dirty="0" err="1"/>
              <a:t>Wirtgen</a:t>
            </a:r>
            <a:r>
              <a:rPr lang="en-US" sz="3700" dirty="0"/>
              <a:t> India Ltd, etc.</a:t>
            </a:r>
          </a:p>
          <a:p>
            <a:pPr>
              <a:buNone/>
            </a:pPr>
            <a:r>
              <a:rPr lang="en-US" sz="3700" dirty="0" smtClean="0"/>
              <a:t>       The </a:t>
            </a:r>
            <a:r>
              <a:rPr lang="en-US" sz="3700" dirty="0"/>
              <a:t>driving force behind this is our well versatile, </a:t>
            </a:r>
            <a:r>
              <a:rPr lang="en-US" sz="3700" dirty="0" smtClean="0"/>
              <a:t>we have carried out  total revamping of electrical total work in Nashik city . There we undertaken and </a:t>
            </a:r>
            <a:r>
              <a:rPr lang="en-US" sz="3700" dirty="0" err="1" smtClean="0"/>
              <a:t>copleted</a:t>
            </a:r>
            <a:r>
              <a:rPr lang="en-US" sz="3700" dirty="0" smtClean="0"/>
              <a:t> </a:t>
            </a:r>
            <a:r>
              <a:rPr lang="en-US" sz="4300" dirty="0" smtClean="0"/>
              <a:t>33 </a:t>
            </a:r>
            <a:r>
              <a:rPr lang="en-US" sz="3700" dirty="0" err="1" smtClean="0"/>
              <a:t>Kv</a:t>
            </a:r>
            <a:r>
              <a:rPr lang="en-US" sz="3700" dirty="0" smtClean="0"/>
              <a:t>/11 </a:t>
            </a:r>
            <a:r>
              <a:rPr lang="en-US" sz="3700" dirty="0" err="1" smtClean="0"/>
              <a:t>Kv</a:t>
            </a:r>
            <a:r>
              <a:rPr lang="en-US" sz="3700" dirty="0" smtClean="0"/>
              <a:t>– </a:t>
            </a:r>
            <a:r>
              <a:rPr lang="en-US" sz="4300" dirty="0" smtClean="0"/>
              <a:t>10</a:t>
            </a:r>
            <a:r>
              <a:rPr lang="en-US" sz="3700" dirty="0" smtClean="0"/>
              <a:t> MVA Substations – 10 Nos, Pole mounted (DTC) – 3000 Nos, O/H Line – 300 </a:t>
            </a:r>
            <a:r>
              <a:rPr lang="en-US" sz="3700" dirty="0" err="1" smtClean="0"/>
              <a:t>Kmtrs</a:t>
            </a:r>
            <a:r>
              <a:rPr lang="en-US" sz="3700" dirty="0" smtClean="0"/>
              <a:t>, Underground </a:t>
            </a:r>
            <a:r>
              <a:rPr lang="en-US" sz="3700" dirty="0" err="1" smtClean="0"/>
              <a:t>cableling</a:t>
            </a:r>
            <a:r>
              <a:rPr lang="en-US" sz="3700" dirty="0" smtClean="0"/>
              <a:t> 300/400 </a:t>
            </a:r>
            <a:r>
              <a:rPr lang="en-US" sz="3700" dirty="0" err="1" smtClean="0"/>
              <a:t>Kmtrs</a:t>
            </a:r>
            <a:r>
              <a:rPr lang="en-US" sz="3700" dirty="0" smtClean="0"/>
              <a:t>, proven </a:t>
            </a:r>
            <a:r>
              <a:rPr lang="en-US" sz="3700" dirty="0"/>
              <a:t>experienced and skilled manpower and more specifically the role of our efficient &amp; visionary management.  We performed/perform the works more effectively &amp; efficiently. We undertake the help of latest tools, tackles, Instruments, &amp; equipments. (Detailed list is attached herewith).</a:t>
            </a:r>
          </a:p>
          <a:p>
            <a:pPr>
              <a:buNone/>
            </a:pPr>
            <a:r>
              <a:rPr lang="en-US" sz="3700" dirty="0" smtClean="0"/>
              <a:t>        For </a:t>
            </a:r>
            <a:r>
              <a:rPr lang="en-US" sz="3700" dirty="0"/>
              <a:t>more details we are herewith enclosing our company profile for your reference &amp; kind consideration please.</a:t>
            </a:r>
          </a:p>
          <a:p>
            <a:pPr>
              <a:buNone/>
            </a:pPr>
            <a:r>
              <a:rPr lang="en-US" sz="3700" dirty="0" smtClean="0"/>
              <a:t>        </a:t>
            </a:r>
            <a:r>
              <a:rPr lang="en-US" sz="3700" dirty="0"/>
              <a:t>We request you to kindly go through the same and look forward to give an opportunity for serving your esteemed organization better</a:t>
            </a:r>
            <a:r>
              <a:rPr lang="en-US" sz="3700" dirty="0" smtClean="0"/>
              <a:t>. </a:t>
            </a:r>
            <a:endParaRPr lang="en-US" sz="3700" dirty="0"/>
          </a:p>
          <a:p>
            <a:pPr>
              <a:buNone/>
            </a:pPr>
            <a:r>
              <a:rPr lang="en-US" sz="3700" dirty="0" smtClean="0"/>
              <a:t>       We </a:t>
            </a:r>
            <a:r>
              <a:rPr lang="en-US" sz="3700" dirty="0"/>
              <a:t>assure you that the details furnished by us are true and in order. Should you need any clarification on  this profile, please feel  free to contact us on  Cell </a:t>
            </a:r>
            <a:r>
              <a:rPr lang="en-US" sz="3700" dirty="0" smtClean="0"/>
              <a:t>Nos. </a:t>
            </a:r>
            <a:r>
              <a:rPr lang="en-US" sz="3700" dirty="0"/>
              <a:t>09822045107 </a:t>
            </a:r>
            <a:r>
              <a:rPr lang="en-US" sz="3700" dirty="0" smtClean="0"/>
              <a:t>&amp;  9970002955  </a:t>
            </a:r>
            <a:r>
              <a:rPr lang="en-US" sz="3700" dirty="0"/>
              <a:t>and email ID – pe@pratibhaelectricals.in </a:t>
            </a:r>
          </a:p>
          <a:p>
            <a:pPr>
              <a:buNone/>
            </a:pPr>
            <a:r>
              <a:rPr lang="en-US" sz="3700" dirty="0" smtClean="0"/>
              <a:t>       We </a:t>
            </a:r>
            <a:r>
              <a:rPr lang="en-US" sz="3700" dirty="0"/>
              <a:t>will be very happy in responding the queries.</a:t>
            </a:r>
          </a:p>
          <a:p>
            <a:pPr>
              <a:buNone/>
            </a:pPr>
            <a:r>
              <a:rPr lang="en-US" sz="3700" dirty="0" smtClean="0"/>
              <a:t>       Thanking </a:t>
            </a:r>
            <a:r>
              <a:rPr lang="en-US" sz="3700" dirty="0"/>
              <a:t>you &amp; assuring of our best services always,</a:t>
            </a:r>
          </a:p>
          <a:p>
            <a:pPr>
              <a:buNone/>
            </a:pPr>
            <a:r>
              <a:rPr lang="en-US" sz="3700" dirty="0" smtClean="0"/>
              <a:t>       Yours </a:t>
            </a:r>
            <a:r>
              <a:rPr lang="en-US" sz="3700" dirty="0"/>
              <a:t>faithfully,</a:t>
            </a:r>
          </a:p>
          <a:p>
            <a:pPr>
              <a:buNone/>
            </a:pPr>
            <a:r>
              <a:rPr lang="en-US" sz="3700" b="1" dirty="0" smtClean="0"/>
              <a:t>       For </a:t>
            </a:r>
            <a:r>
              <a:rPr lang="en-US" sz="3700" b="1" dirty="0"/>
              <a:t>Pratibha Electrical Contractor LLP</a:t>
            </a:r>
            <a:endParaRPr lang="en-US" sz="3700" dirty="0"/>
          </a:p>
          <a:p>
            <a:pPr>
              <a:buNone/>
            </a:pPr>
            <a:r>
              <a:rPr lang="en-US" sz="3700" b="1" dirty="0"/>
              <a:t> </a:t>
            </a:r>
            <a:endParaRPr lang="en-US" sz="3700" dirty="0"/>
          </a:p>
          <a:p>
            <a:pPr>
              <a:buNone/>
            </a:pPr>
            <a:r>
              <a:rPr lang="en-US" sz="3700" b="1" dirty="0" smtClean="0"/>
              <a:t>       Hrishikesh </a:t>
            </a:r>
            <a:r>
              <a:rPr lang="en-US" sz="3700" b="1" dirty="0"/>
              <a:t>L. Joshi</a:t>
            </a:r>
            <a:endParaRPr lang="en-US" sz="3700" dirty="0"/>
          </a:p>
          <a:p>
            <a:pPr>
              <a:buNone/>
            </a:pPr>
            <a:r>
              <a:rPr lang="en-US" sz="3700" b="1" dirty="0" smtClean="0"/>
              <a:t>       Partner</a:t>
            </a:r>
            <a:endParaRPr lang="en-US" sz="3700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609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LIST OF INDUSTRIAL PROJECTS WITH TYPES OF JOBS EXECUTED FOR THEM &amp; VALUE OF WORK DONE.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904999"/>
          <a:ext cx="8839200" cy="474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444"/>
                <a:gridCol w="2991556"/>
                <a:gridCol w="2819400"/>
                <a:gridCol w="2209800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TYPE 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latin typeface="Arial"/>
                          <a:ea typeface="Times New Roman"/>
                          <a:cs typeface="Times New Roman"/>
                        </a:rPr>
                        <a:t>VALUE RS</a:t>
                      </a:r>
                      <a:r>
                        <a:rPr lang="en-US" sz="1000" b="1" u="sng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Mercedes Benz India Ltd., Pimpri and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Kuruli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( Near </a:t>
                      </a:r>
                      <a:r>
                        <a:rPr lang="fr-FR" sz="1000" dirty="0" err="1">
                          <a:latin typeface="Arial"/>
                          <a:ea typeface="Calibri"/>
                          <a:cs typeface="Times New Roman"/>
                        </a:rPr>
                        <a:t>Chakan</a:t>
                      </a: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 ) </a:t>
                      </a:r>
                      <a:r>
                        <a:rPr lang="fr-FR" sz="1000" dirty="0" err="1">
                          <a:latin typeface="Arial"/>
                          <a:ea typeface="Calibri"/>
                          <a:cs typeface="Times New Roman"/>
                        </a:rPr>
                        <a:t>Dist</a:t>
                      </a: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. Pune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22KV –2MVA HT substation with breaker panels, Erection , Testing and Commissioning 4 Nos.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LT Cabling, Panel Erection	Job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5Kms. HT Cable laying underground     Raychem cable jointing / terminations.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Internal wiring through office Desks / Furniture.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Relay Testing / Panel Testing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L &amp; T John Deere Ltd.,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Sanaswadi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– Nagar Road, Dist.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Supply, Erection and Testing &amp; Commissioning with MSEB &amp; Govt. approval.  22KV ACSR     0.2 size conductor Double circuit OH Line Including erection of ISMB Poles &amp; Super </a:t>
                      </a:r>
                      <a:r>
                        <a:rPr lang="fr-FR" sz="1000">
                          <a:latin typeface="Arial"/>
                          <a:ea typeface="Calibri"/>
                          <a:cs typeface="Times New Roman"/>
                        </a:rPr>
                        <a:t>Structure. 7 K. M.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6000000.00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 job complete  in 5 months)</a:t>
                      </a:r>
                      <a:endParaRPr lang="en-U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Erection and commissioning of HT breaker panel VCB erection and commissioning only. 2 Nos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120000.00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Internal wiring through office Desks / Furniture.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LIST OF INDUSTRIAL PROJECTS WITH TYPES OF JOBS EXECUTED FOR THEM &amp; VALUE OF WORK DONE.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1" y="1935163"/>
          <a:ext cx="8534400" cy="48406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69244"/>
                <a:gridCol w="2765778"/>
                <a:gridCol w="2765778"/>
                <a:gridCol w="2133600"/>
              </a:tblGrid>
              <a:tr h="341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TYPE 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/>
                        <a:t>VALUE RS</a:t>
                      </a:r>
                      <a:r>
                        <a:rPr lang="en-US" sz="1000" u="sng" dirty="0"/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6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Premier Ltd, Chinchwad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Turn Key job of enhancing HT power and arranging LT power to various Shop floors,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Offices, Canteen and External Electrical work.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44500000.00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72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Century Enka Ltd Bhosari, Pune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Synthetic yarn process unit 	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3000000.00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Century Enka Guest House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Electrical work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408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Bharat Forge Ltd., (Crankshaft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Divn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.) Village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Kuruli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, Chakan, Dist. Pune.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4Kms. 33KV ACSR OH Line supply,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Erection, Testing and commissioning as per MSEB’s specification and approved By them.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 1600000.00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4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HT Cable laying underground &amp; in ready-made RCC trenches including cable jointing and terminations.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Erection, Testing, Commissioning only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 200000.00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442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( Job completed in 4 months 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LT Cabling in machine shops in cable  trays Job Erection, fabrication, testing and     Commissioning HT Substation &amp;  Installation of 2MVA Transformer.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100000.00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4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Overhead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busbar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trunking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system.  Erection   &amp; commissioning only in the machine shops.	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200000.00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Conduit wiring for power &amp; Industrial </a:t>
                      </a:r>
                      <a:r>
                        <a:rPr lang="en-US" sz="1000" dirty="0" err="1" smtClean="0">
                          <a:latin typeface="Arial"/>
                          <a:ea typeface="Calibri"/>
                          <a:cs typeface="Times New Roman"/>
                        </a:rPr>
                        <a:t>highbay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and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Lowbay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lighting fixtures.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2000000.00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Relay Testing / Panel Testing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LIST OF INDUSTRIAL PROJECTS WITH TYPES OF JOBS EXECUTED FOR THEM &amp; VALUE OF WORK DONE.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74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0600"/>
                <a:gridCol w="2667000"/>
                <a:gridCol w="2514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TYPE 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/>
                        <a:t>VALUE RS</a:t>
                      </a:r>
                      <a:r>
                        <a:rPr lang="en-US" sz="1000" u="sng" dirty="0"/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Kalyani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Breakes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Ltd. Village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Kuruli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, Near Chakan, Dist. Pune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2kms.of 33KV ACSR OH Line                       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700000.00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HT substation attesting erection and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commissioning and installation 2 MVA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( Job completed in 2/3 Months 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Transformer with HT breaker panel, and LT control cable on control cables. Erection, Installation, Fabrication Job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300000.00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Internal wiring through office Desks / furniture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Relay Testing / Panel Testing.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Bajaj Electricals Ltd., Ranjangaon, Pune – Nagar Road, Dist – Pune.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Erection, installation, testing and commissioning of HT substation with 2 MVA transformer. Erection, installation and testing and Commissioning of breaker panel.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3100000.00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Internal wiring through office Desks / furniture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Relay Testing / Panel Testing.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Wika Instruments India Pvt. Ltd.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Supply &amp; installation of 22KV Substation, Laying of HT &amp; LT cables, Conduit point Wiring &amp; Electrification of Industrial &amp; Office Building, Computer Networking, Telephone systems.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33600000.00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762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LIST OF INDUSTRIAL PROJECTS WITH TYPES OF JOBS EXECUTED FOR THEM &amp; VALUE OF WORK DONE.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1" cy="51787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1474"/>
                <a:gridCol w="2306565"/>
                <a:gridCol w="5072803"/>
                <a:gridCol w="1203159"/>
              </a:tblGrid>
              <a:tr h="271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SR. NO</a:t>
                      </a:r>
                      <a:r>
                        <a:rPr lang="en-US" sz="1000" dirty="0" smtClean="0"/>
                        <a:t>.`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TYPE 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/>
                        <a:t>VALUE RS</a:t>
                      </a:r>
                      <a:r>
                        <a:rPr lang="en-US" sz="1000" u="sng" dirty="0"/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6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Pearl Engineering Polymers Ltd., Dist.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HT substation Supply 2 Nos. 500KVA transformers, Erection, Installation, Testing and commissioning .Conduit wiring for Power Distribution and Lighting in manufacturing process plants.	Internal wiring through office Desks / furniture. Relay Testing / Panel Testing.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2400000.00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4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Pricol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Ltd.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Pirangut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Erection, installation, testing and commissioning 	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Pirangut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of HT substation with 750KVA x 2 No. transformer.    Erection, installation and testing and Commissioning of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breaker panel.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1,50,00,000.00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3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Internal electrification of the factory &amp; offices.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6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Foseco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India Ltd.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Sanaswadi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, Pune.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HT Substation, cable laying &amp; Lighting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Installation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, testing &amp; Commissioning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9500000.00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3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Relay Testing / Panel Testing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ABB Global Services Ltd., Nashik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33KV overhead / underground line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33KV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substation.  Internal &amp; external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Electrical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Work of complete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factory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6000000.00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Kirloskar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Oil Engines Ltd., EOU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A’nagar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	   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33KV overhead / underground line 33KV substation.  Internal &amp; external Electrical Work of complete factory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11000000.00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Kirloskar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Oil Engines    Ltd,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Kagal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33KV / 11KV Substation, Electrical Work of Various Shop Floors,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God owns,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Offices and External Electrical Work.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43000000.00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Kirloskar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Oil Engines            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Khadki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Electrical work of various shop floors 11KV,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Substations,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Cable laying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1,50,00,000.00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Wirtgen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India Ltd     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Yavat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Total Electrical work of the factory and 33KV Substation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1,45,00,000.00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Schemersal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India Pvt Ltd   Ranjangaon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Total Electrical Work of the factory, Cable laying work, External and Internal Electrical Work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4,38,52,416.00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6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Cummins Technologies India Ltd, </a:t>
                      </a:r>
                      <a:r>
                        <a:rPr lang="en-US" sz="10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Phaltan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 Turn key project of HT/ LT  Internal &amp; External Electrical work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17,82,43,637.29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6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Schindler and Matheson India Pvt Ltd, Chakan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33KV</a:t>
                      </a:r>
                      <a:r>
                        <a:rPr lang="en-US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/22KV O/H lines and under ground cabling, various transformer installations and LT cable laying work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29335570.00</a:t>
                      </a:r>
                      <a:endParaRPr lang="en-US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408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LIST OF INDUSTRIAL PROJECTS WITH TYPES OF JOBS EXECUTED FOR THEM &amp; VALUE OF WORK DONE.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946785"/>
          <a:ext cx="8839200" cy="508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36"/>
                <a:gridCol w="2999014"/>
                <a:gridCol w="2762250"/>
                <a:gridCol w="2209800"/>
              </a:tblGrid>
              <a:tr h="10169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85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Hindustan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Spg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and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Wvg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Mills Ltd ( Export oriented Unit ) MIDC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Karad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4Kms of 33KV ACSR OH Line  Supply, Erection, Testing and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Commissioning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1600000.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33KV HT substation with 2.5MVA Transformer and OCB &amp; VCB HT Panels Erection, Testing, Commissioning with MSEB / Govt. approval.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4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0990" marR="0" indent="-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Power Distribution,Cabling,ConduitwiringPanel erection Industrial type Highbay, Midbay Lighting with fixtures. Massive huge areas.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Navnitlal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Pvt. Ltd., Export oriented Textile Unit. Near,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Khopoli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Dist.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Raigad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Substation Supply, Erection and installation Cable laying for power distribution in Textile Spg. Mill Industrial highbay / Midbay Lighting Erection of HT Control and LT Power Dist. Panels.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4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Cipla Pharma Ltd., MIDC, Kurkumbh </a:t>
                      </a:r>
                      <a:r>
                        <a:rPr lang="fr-FR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Dist- Pune. Dist. Pune.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substation, Cable laying erection work including 22KV bay with breaker.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4572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Okasa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Chemicals Ltd MIDC,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Kurkumbh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4572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substation, Cable laying erection,installation, testing and commissioning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2 MVA Transformer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Serum Institute of India Ltd.,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Erection &amp; Commissioning of 22KV HT Substation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LIST OF INDUSTRIAL PROJECTS WITH TYPES OF JOBS EXECUTED FOR THEM &amp; VALUE OF WORK DONE.</a:t>
            </a:r>
            <a:endParaRPr lang="en-US" sz="27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399" y="1904999"/>
          <a:ext cx="8839202" cy="347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134"/>
                <a:gridCol w="2782712"/>
                <a:gridCol w="2864556"/>
                <a:gridCol w="2209800"/>
              </a:tblGrid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Kirloskar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Brothers Ltd.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Baner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	 Corporate Office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ngsana New"/>
                        </a:rPr>
                        <a:t>Complete HT and LT Electrical work Including Substation, LT Power     Distribution, Offices , Canteen  and External Electrical Work. </a:t>
                      </a:r>
                      <a:endParaRPr lang="en-US" sz="11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International Institute of Information of Technology, Hinjewadi,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  Internal electrification of 7 storied Hostel 2.  Electrification of Streetlight poles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K. B. Joshi I. T.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Institute,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Karvenagar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	&amp; Electrification of I. T. Institute MKSS Institute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ngsana New"/>
                        </a:rPr>
                        <a:t>Complete HT and LT Electrical work Including Substation, LT Power Distribution, Offices , Canteen  and     External Electrical Work. </a:t>
                      </a:r>
                      <a:endParaRPr lang="en-US" sz="11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Satyam Computers </a:t>
                      </a:r>
                      <a:r>
                        <a:rPr lang="fr-FR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Shivaji Nagar,	Pune-5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04775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Substation, cable laying &amp; </a:t>
                      </a:r>
                      <a:r>
                        <a:rPr lang="fr-FR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Terminations, Transformer  Erection.	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4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Veritas Software (III ) Pvt. Ltd.,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HTSubstation, cable laying, Transformer Erection &amp; Internal lighting work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KTMS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Engg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Pvt.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Ltd. 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Mundhawa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Office Lighting, cable etc. 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pull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12502"/>
          <a:ext cx="8839200" cy="4192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52"/>
                <a:gridCol w="2247900"/>
                <a:gridCol w="3643148"/>
                <a:gridCol w="2247900"/>
              </a:tblGrid>
              <a:tr h="329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OF JOB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4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Satyam Computer Services Ltd.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Supply, installation &amp; commissioning of Electrical substation.  Which includes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11KV RMU, OSF &amp; 630KVA Transformer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along with laying of HT &amp; LT cable with cable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trays.Complete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electrification along with data &amp; Telephone lines of 5 storied office about 36000 sq. ft. area in the time bound period of 2 months.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7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IBM (Ashray PremisesVimannagar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Substation work, internal &amp; External electrification work of the IT park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6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Persistent System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Pvt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Ltd.,Ganeshkhind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&amp; LT lighting work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5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Vishwaghan Infosys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Office Lighting, cable laying etc.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750000.00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04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Kanbay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Software (I) Pvt. Ltd.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Supply, installation &amp; commissioning ofElectrical substation.  Which includes </a:t>
                      </a:r>
                      <a:r>
                        <a:rPr lang="fr-FR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11KV OSF &amp; 630KVA Transformer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along with laying of HT &amp; LT cable with cable trays.Complete electrification along with data &amp; Telephone lines of 5 storied office about 36000 sq. ft. area in the time bound period  Supply, installation &amp; commissioning of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05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39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Raheja Constructions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work cable laying					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2800000.00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14400" y="685800"/>
            <a:ext cx="693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SOFTWARE INSTITUTES / IT PARKS</a:t>
            </a:r>
            <a:endParaRPr lang="en-US" sz="2800" dirty="0"/>
          </a:p>
        </p:txBody>
      </p:sp>
    </p:spTree>
  </p:cSld>
  <p:clrMapOvr>
    <a:masterClrMapping/>
  </p:clrMapOvr>
  <p:transition spd="slow" advClick="0" advTm="1000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 33/22KV SUBSTATION AND  OVERHEAD/UNDERGROUND       </a:t>
            </a:r>
            <a:br>
              <a:rPr lang="en-US" sz="2800" b="1" dirty="0" smtClean="0"/>
            </a:br>
            <a:r>
              <a:rPr lang="en-US" sz="2800" b="1" dirty="0" smtClean="0"/>
              <a:t> CABLING: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904999"/>
          <a:ext cx="8839200" cy="393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048000"/>
                <a:gridCol w="2743200"/>
                <a:gridCol w="2209800"/>
              </a:tblGrid>
              <a:tr h="80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OF JOB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ngsana New"/>
                        </a:rPr>
                        <a:t>International Convention Center</a:t>
                      </a:r>
                      <a:endParaRPr lang="en-US" sz="12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 KV Substation work &amp; laying of cable 	s/s. Feeder to ICC substation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Wika Instruments Sauer Danfoss Tata Yazaki,Kesnand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22KV overhead / underground line work from Lonikand substation to High Cliff industrial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Estate about 9.5 Kmtrs.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7500000.00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DLF Akruti Infotech Hinjawadi,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22KV switching station (3 I/C – 8 O/G) Breaker Panels./  22KV cable Supply &amp; Laying. Erection of 22KV 2MVA transformers – 7 Nos.  Main panels erection, Lighting &amp; street lighting work.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80000000.00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Tata Marcopolo Ltd            Dharwad.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33KV Sub-stations of KPTCL and client 33KV Double circuit line of 9 K.M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21965000.00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heel spokes="2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 HOSPITAL: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904999"/>
          <a:ext cx="8839200" cy="5334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/>
                        <a:t>SR</a:t>
                      </a:r>
                      <a:r>
                        <a:rPr lang="en-US" sz="1000" dirty="0"/>
                        <a:t>. NO</a:t>
                      </a:r>
                      <a:r>
                        <a:rPr lang="en-US" sz="1000" dirty="0" smtClean="0"/>
                        <a:t>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TYPE OF JOB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strike="noStrike" dirty="0" smtClean="0"/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strike="noStrike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 smtClean="0"/>
                        <a:t>VALUE </a:t>
                      </a:r>
                      <a:r>
                        <a:rPr lang="en-US" sz="1000" u="none" strike="noStrike" dirty="0"/>
                        <a:t>RS</a:t>
                      </a:r>
                      <a:r>
                        <a:rPr lang="en-US" sz="1000" u="sng" dirty="0"/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KEM Hospital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/>
                        <a:t>1. Electrification of 11KV HT Substation,     erection of 750 KVA Transformer,    Ring Main Unit, OSF &amp; laying of   HT &amp; LT cables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/>
                        <a:t>2200000.00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/>
                        <a:t>2.  Electrification of Dr. Banu Coyaji Hospital </a:t>
                      </a:r>
                      <a:endParaRPr lang="en-US" sz="110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/>
                        <a:t>( Millennial Building) Work in Progress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/>
                        <a:t>1350000.00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Deenanath</a:t>
                      </a:r>
                      <a:r>
                        <a:rPr kumimoji="0"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Mangeshkar</a:t>
                      </a:r>
                      <a:r>
                        <a:rPr kumimoji="0"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Hospital, </a:t>
                      </a:r>
                      <a:r>
                        <a:rPr kumimoji="0"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Erandwane</a:t>
                      </a:r>
                      <a:r>
                        <a:rPr kumimoji="0"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Pune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Complete Electrification of this project HT/ LT, Internal and External Electrical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5,25,00,000.00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81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/>
                        <a:t>47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/>
                        <a:t>Kokan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Mitra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Mandal</a:t>
                      </a:r>
                      <a:r>
                        <a:rPr lang="en-US" sz="1000" dirty="0"/>
                        <a:t> this Medical Trust,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/>
                        <a:t>Gymkhana,Pune</a:t>
                      </a:r>
                      <a:r>
                        <a:rPr lang="en-US" sz="1000" dirty="0"/>
                        <a:t>.</a:t>
                      </a:r>
                    </a:p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(</a:t>
                      </a:r>
                      <a:r>
                        <a:rPr kumimoji="0" lang="en-US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Sahyadri</a:t>
                      </a:r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Hospital)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complete electrification of  this project H. T.,L.T., Internal &amp; External Electrification 	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91,32,000.00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pull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400" b="1" dirty="0" smtClean="0"/>
              <a:t> </a:t>
            </a:r>
            <a:r>
              <a:rPr lang="en-US" sz="3100" b="1" dirty="0" smtClean="0"/>
              <a:t>BUNGLOWS  &amp; RESIDENTIAL SCHEMES :</a:t>
            </a:r>
            <a:endParaRPr lang="en-US" sz="31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419080"/>
          <a:ext cx="8763000" cy="75697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90750"/>
                <a:gridCol w="2190750"/>
                <a:gridCol w="2190750"/>
                <a:gridCol w="2190750"/>
              </a:tblGrid>
              <a:tr h="381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/>
                        <a:t>SR</a:t>
                      </a:r>
                      <a:r>
                        <a:rPr lang="en-US" sz="1000" dirty="0"/>
                        <a:t>. NO</a:t>
                      </a:r>
                      <a:r>
                        <a:rPr lang="en-US" sz="1000" dirty="0" smtClean="0"/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TYPE OF JOB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strike="noStrike" dirty="0" smtClean="0"/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strike="noStrike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 smtClean="0"/>
                        <a:t>VALUE </a:t>
                      </a:r>
                      <a:r>
                        <a:rPr lang="en-US" sz="1000" u="none" strike="noStrike" dirty="0"/>
                        <a:t>RS</a:t>
                      </a:r>
                      <a:r>
                        <a:rPr lang="en-US" sz="1000" u="sng" dirty="0"/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Kirloskar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Bunglow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Model Colony 		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Laying of LT Cables, Concealed wiring &amp; Electrification of this Bunglow &amp; Surrounding Garden Area.		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1400000.00</a:t>
                      </a:r>
                    </a:p>
                  </a:txBody>
                  <a:tcPr marL="68580" marR="68580" marT="0" marB="0"/>
                </a:tc>
              </a:tr>
              <a:tr h="7237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Poona Parsee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Panchayat,Munjeri,Kondawa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Besides H.T. Substation Concealed wiring for Multi Storied residential complex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.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8000000.00</a:t>
                      </a:r>
                    </a:p>
                  </a:txBody>
                  <a:tcPr marL="68580" marR="68580" marT="0" marB="0"/>
                </a:tc>
              </a:tr>
              <a:tr h="4141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Century Arcade	Boat Club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Concealed wiring for this Hugh    Commercial office complex.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2500000.00</a:t>
                      </a:r>
                    </a:p>
                  </a:txBody>
                  <a:tcPr marL="68580" marR="68580" marT="0" marB="0"/>
                </a:tc>
              </a:tr>
              <a:tr h="6701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latin typeface="Calibri"/>
                          <a:ea typeface="Calibri"/>
                          <a:cs typeface="Times New Roman"/>
                        </a:rPr>
                        <a:t>Sukhwani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 Commercial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Complex,Pimpri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.					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		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	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Concealed wiring for this Huge Commercial / Shopping Complex  on Pune – , Pimpri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2500000.00</a:t>
                      </a: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Telco Guest House, Pimpri , Pune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Internal Electrification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1200000.00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Kalyani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Bunglow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Kalyaninagar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, Pune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Internal Electrification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work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6135789.00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Venkateshwara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Bunglow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, NDA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Road, Pune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5943765.00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Balewadi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Properties LLP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 KV HT and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Internal  L T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1,00,00,000.00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Calibri"/>
                          <a:ea typeface="Calibri"/>
                          <a:cs typeface="Times New Roman"/>
                        </a:rPr>
                        <a:t>Panchshil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Corporate Park Pvt Ltd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 KV HT Substation 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and Internal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12,10,00,000.00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Paranjape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Schemes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Ruturang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Concealed wiring for this Huge residential complex at Kothrud		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			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2500000.00</a:t>
                      </a:r>
                    </a:p>
                  </a:txBody>
                  <a:tcPr marL="68580" marR="68580" marT="0" marB="0"/>
                </a:tc>
              </a:tr>
              <a:tr h="3749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Godrej Properties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&amp; Investment Ltd.,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Wakdewadi, Pune.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HT substation related work		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25,00,000.00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BIO-DATA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/>
              <a:t>  </a:t>
            </a:r>
            <a:endParaRPr lang="en-US" dirty="0"/>
          </a:p>
          <a:p>
            <a:pPr lvl="0"/>
            <a:r>
              <a:rPr lang="en-US" b="1" dirty="0"/>
              <a:t>Name of organization			:	</a:t>
            </a:r>
            <a:r>
              <a:rPr lang="en-US" b="1" dirty="0" err="1"/>
              <a:t>Pratibha</a:t>
            </a:r>
            <a:r>
              <a:rPr lang="en-US" b="1" dirty="0"/>
              <a:t> Electrical Contractor LLP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b="1" dirty="0"/>
              <a:t>Registered office Address			:         	</a:t>
            </a:r>
            <a:r>
              <a:rPr lang="en-US" b="1" dirty="0" err="1"/>
              <a:t>Pratibha</a:t>
            </a:r>
            <a:r>
              <a:rPr lang="en-US" b="1" dirty="0"/>
              <a:t> Electrical Contractor LLP</a:t>
            </a:r>
            <a:endParaRPr lang="en-US" dirty="0"/>
          </a:p>
          <a:p>
            <a:r>
              <a:rPr lang="en-US" b="1" dirty="0"/>
              <a:t>            	</a:t>
            </a:r>
            <a:r>
              <a:rPr lang="en-US" dirty="0" err="1"/>
              <a:t>Shikhar</a:t>
            </a:r>
            <a:r>
              <a:rPr lang="en-US" dirty="0"/>
              <a:t>, 23, </a:t>
            </a:r>
            <a:r>
              <a:rPr lang="en-US" dirty="0" err="1"/>
              <a:t>Shukrawar</a:t>
            </a:r>
            <a:r>
              <a:rPr lang="en-US" dirty="0"/>
              <a:t> </a:t>
            </a:r>
            <a:r>
              <a:rPr lang="en-US" dirty="0" err="1"/>
              <a:t>Peth</a:t>
            </a:r>
            <a:r>
              <a:rPr lang="en-US" dirty="0"/>
              <a:t>,</a:t>
            </a:r>
          </a:p>
          <a:p>
            <a:r>
              <a:rPr lang="en-US" dirty="0"/>
              <a:t>            	</a:t>
            </a:r>
            <a:r>
              <a:rPr lang="fr-FR" dirty="0" err="1" smtClean="0"/>
              <a:t>Opp</a:t>
            </a:r>
            <a:r>
              <a:rPr lang="fr-FR" dirty="0"/>
              <a:t>. </a:t>
            </a:r>
            <a:r>
              <a:rPr lang="fr-FR" dirty="0" err="1"/>
              <a:t>Tulsibaug</a:t>
            </a:r>
            <a:r>
              <a:rPr lang="fr-FR" dirty="0"/>
              <a:t>, Pune – 411002.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smtClean="0"/>
              <a:t>         Ph</a:t>
            </a:r>
            <a:r>
              <a:rPr lang="en-US" dirty="0"/>
              <a:t>. No. 020 – 24458830.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b="1" dirty="0"/>
              <a:t>Contract Division Address		</a:t>
            </a:r>
            <a:r>
              <a:rPr lang="en-US" b="1" dirty="0" smtClean="0"/>
              <a:t>:</a:t>
            </a:r>
            <a:r>
              <a:rPr lang="en-US" b="1" dirty="0"/>
              <a:t>	</a:t>
            </a:r>
            <a:r>
              <a:rPr lang="en-US" b="1" dirty="0" err="1"/>
              <a:t>Pratibha</a:t>
            </a:r>
            <a:r>
              <a:rPr lang="en-US" b="1" dirty="0"/>
              <a:t> Electrical Contractor LLP</a:t>
            </a:r>
            <a:endParaRPr lang="en-US" dirty="0"/>
          </a:p>
          <a:p>
            <a:r>
              <a:rPr lang="en-US" b="1" dirty="0"/>
              <a:t>    </a:t>
            </a:r>
            <a:r>
              <a:rPr lang="en-US" dirty="0"/>
              <a:t>Sr. No. 33/23, 33/6, Building No. </a:t>
            </a:r>
          </a:p>
          <a:p>
            <a:r>
              <a:rPr lang="en-US" dirty="0"/>
              <a:t>C-1-A, </a:t>
            </a:r>
            <a:r>
              <a:rPr lang="en-US" dirty="0" err="1"/>
              <a:t>Kudale</a:t>
            </a:r>
            <a:r>
              <a:rPr lang="en-US" dirty="0"/>
              <a:t> </a:t>
            </a:r>
            <a:r>
              <a:rPr lang="en-US" dirty="0" err="1"/>
              <a:t>Patil</a:t>
            </a:r>
            <a:r>
              <a:rPr lang="en-US" dirty="0"/>
              <a:t> Township,</a:t>
            </a:r>
          </a:p>
          <a:p>
            <a:r>
              <a:rPr lang="en-US" dirty="0"/>
              <a:t> </a:t>
            </a:r>
            <a:r>
              <a:rPr lang="en-US" dirty="0" err="1"/>
              <a:t>Kudale</a:t>
            </a:r>
            <a:r>
              <a:rPr lang="en-US" dirty="0"/>
              <a:t> </a:t>
            </a:r>
            <a:r>
              <a:rPr lang="en-US" dirty="0" err="1"/>
              <a:t>Patil</a:t>
            </a:r>
            <a:r>
              <a:rPr lang="en-US" dirty="0"/>
              <a:t> </a:t>
            </a:r>
            <a:r>
              <a:rPr lang="en-US" dirty="0" err="1"/>
              <a:t>Baug</a:t>
            </a:r>
            <a:r>
              <a:rPr lang="en-US" dirty="0"/>
              <a:t>, Opp.</a:t>
            </a:r>
          </a:p>
          <a:p>
            <a:r>
              <a:rPr lang="en-US" dirty="0" err="1"/>
              <a:t>Manik</a:t>
            </a:r>
            <a:r>
              <a:rPr lang="en-US" dirty="0"/>
              <a:t> </a:t>
            </a:r>
            <a:r>
              <a:rPr lang="en-US" dirty="0" err="1"/>
              <a:t>Baug</a:t>
            </a:r>
            <a:r>
              <a:rPr lang="en-US" dirty="0"/>
              <a:t> petrol pump, </a:t>
            </a:r>
            <a:r>
              <a:rPr lang="en-US" dirty="0" err="1"/>
              <a:t>Sinhgad</a:t>
            </a:r>
            <a:r>
              <a:rPr lang="en-US" dirty="0"/>
              <a:t> </a:t>
            </a:r>
          </a:p>
          <a:p>
            <a:r>
              <a:rPr lang="en-US" dirty="0"/>
              <a:t>road, </a:t>
            </a:r>
            <a:r>
              <a:rPr lang="en-US" dirty="0" err="1"/>
              <a:t>Pune</a:t>
            </a:r>
            <a:r>
              <a:rPr lang="en-US" dirty="0"/>
              <a:t> – 411041. </a:t>
            </a:r>
          </a:p>
          <a:p>
            <a:r>
              <a:rPr lang="en-US" dirty="0"/>
              <a:t>Tele. Ph.  020 – 24340121 / 22</a:t>
            </a:r>
          </a:p>
          <a:p>
            <a:r>
              <a:rPr lang="en-US" b="1" dirty="0"/>
              <a:t>           Email ID</a:t>
            </a:r>
            <a:r>
              <a:rPr lang="en-US" dirty="0"/>
              <a:t>: </a:t>
            </a:r>
            <a:r>
              <a:rPr lang="en-US" u="sng" dirty="0">
                <a:solidFill>
                  <a:srgbClr val="C0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hlinkClick r:id="rId2"/>
              </a:rPr>
              <a:t>pe@pratibhaelectricals.in</a:t>
            </a:r>
            <a:endParaRPr lang="en-US" dirty="0">
              <a:solidFill>
                <a:srgbClr val="C00000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  <a:p>
            <a:r>
              <a:rPr lang="en-US" dirty="0"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 </a:t>
            </a:r>
          </a:p>
          <a:p>
            <a:pPr lvl="0"/>
            <a:r>
              <a:rPr lang="en-US" dirty="0"/>
              <a:t>Status of </a:t>
            </a:r>
            <a:r>
              <a:rPr lang="en-US" dirty="0" err="1"/>
              <a:t>Organisation</a:t>
            </a:r>
            <a:r>
              <a:rPr lang="en-US" dirty="0"/>
              <a:t>			:	</a:t>
            </a:r>
            <a:r>
              <a:rPr lang="en-US" dirty="0" smtClean="0"/>
              <a:t>Partnership</a:t>
            </a:r>
            <a:endParaRPr lang="en-US" dirty="0"/>
          </a:p>
          <a:p>
            <a:pPr lvl="0"/>
            <a:r>
              <a:rPr lang="en-US" dirty="0"/>
              <a:t>Mr. Hrishikesh L. Joshi			:	Partner 			</a:t>
            </a:r>
          </a:p>
          <a:p>
            <a:pPr lvl="0"/>
            <a:r>
              <a:rPr lang="en-US" dirty="0"/>
              <a:t>Mr. </a:t>
            </a:r>
            <a:r>
              <a:rPr lang="en-US" dirty="0" err="1"/>
              <a:t>Shriharsh</a:t>
            </a:r>
            <a:r>
              <a:rPr lang="en-US" dirty="0"/>
              <a:t> L. Joshi			</a:t>
            </a:r>
            <a:r>
              <a:rPr lang="en-US" dirty="0" smtClean="0"/>
              <a:t>:</a:t>
            </a:r>
            <a:r>
              <a:rPr lang="en-US" dirty="0"/>
              <a:t>	</a:t>
            </a:r>
            <a:r>
              <a:rPr lang="en-US" dirty="0" smtClean="0"/>
              <a:t>G.M</a:t>
            </a:r>
            <a:r>
              <a:rPr lang="en-US" dirty="0"/>
              <a:t>.			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12502"/>
          <a:ext cx="8839200" cy="244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52"/>
                <a:gridCol w="2247900"/>
                <a:gridCol w="3643148"/>
                <a:gridCol w="2247900"/>
              </a:tblGrid>
              <a:tr h="329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NAME &amp; PLACE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TYPE OF JOB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u="none" strike="noStrike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 </a:t>
                      </a: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RS</a:t>
                      </a:r>
                      <a:r>
                        <a:rPr lang="en-US" sz="1000" b="1" u="sng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b="1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8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Marriott  Hotel,	  </a:t>
                      </a: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Senapati Bapat  Road, Pune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		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Electrical work such as substation, LT Panel work. Cable laying, Interior of Restaurants and Rooms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1,60,00,000.00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Marriott Hotel,	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Hinjewadi, Pune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				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HT work cable laying      		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3000000.00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14400" y="685800"/>
            <a:ext cx="693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HOTELS</a:t>
            </a:r>
            <a:endParaRPr lang="en-US" sz="2800" dirty="0"/>
          </a:p>
        </p:txBody>
      </p:sp>
    </p:spTree>
  </p:cSld>
  <p:clrMapOvr>
    <a:masterClrMapping/>
  </p:clrMapOvr>
  <p:transition spd="slow" advClick="0" advTm="1000"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80288"/>
          </a:xfrm>
        </p:spPr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b="1" dirty="0" smtClean="0"/>
              <a:t>PRATIBHA ELECTRICAL CONTRACTOR LLP H.O. ADDRESS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839200" cy="477012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extrusionClr>
                <a:srgbClr val="FF7C80"/>
              </a:extrusionClr>
            </a:sp3d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33CC33"/>
                </a:solidFill>
                <a:latin typeface="Colonna MT" pitchFamily="82" charset="0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M/s. PRATIBHA ELECTRICAL CONTRACTOR LLP</a:t>
            </a:r>
            <a:endParaRPr lang="en-US" sz="3600" dirty="0" smtClean="0">
              <a:solidFill>
                <a:srgbClr val="C00000"/>
              </a:solidFill>
              <a:latin typeface="Colonna MT" pitchFamily="82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  ELECTRICAL CONTRACTORS &amp; SUPPLIER'S</a:t>
            </a:r>
            <a:r>
              <a:rPr lang="en-US" sz="3600" dirty="0" smtClean="0">
                <a:solidFill>
                  <a:srgbClr val="C00000"/>
                </a:solidFill>
                <a:latin typeface="Colonna MT" pitchFamily="82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latin typeface="Colonna MT" pitchFamily="82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23, </a:t>
            </a:r>
            <a:r>
              <a:rPr lang="en-US" sz="3600" b="1" dirty="0" err="1" smtClean="0">
                <a:solidFill>
                  <a:srgbClr val="C00000"/>
                </a:solidFill>
                <a:latin typeface="Colonna MT" pitchFamily="82" charset="0"/>
              </a:rPr>
              <a:t>Shikhar</a:t>
            </a: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Colonna MT" pitchFamily="82" charset="0"/>
              </a:rPr>
              <a:t>Shukrawar</a:t>
            </a: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lonna MT" pitchFamily="82" charset="0"/>
              </a:rPr>
              <a:t>Peth</a:t>
            </a: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Colonna MT" pitchFamily="82" charset="0"/>
              </a:rPr>
              <a:t>Pune</a:t>
            </a:r>
            <a:r>
              <a:rPr lang="en-US" sz="3600" b="1" dirty="0" smtClean="0">
                <a:solidFill>
                  <a:srgbClr val="C00000"/>
                </a:solidFill>
                <a:latin typeface="Colonna MT" pitchFamily="82" charset="0"/>
              </a:rPr>
              <a:t> - 411002</a:t>
            </a:r>
          </a:p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  <a:latin typeface="Colonna MT" pitchFamily="82" charset="0"/>
              </a:rPr>
              <a:t>  Phone No. 020-24340121 &amp; 24351021</a:t>
            </a:r>
            <a:endParaRPr lang="en-US" sz="3600" dirty="0">
              <a:solidFill>
                <a:srgbClr val="C00000"/>
              </a:solidFill>
              <a:latin typeface="Colonna MT" pitchFamily="82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 contourW="12700" prstMaterial="dkEdge">
              <a:bevelT w="38100" h="38100"/>
              <a:bevelB w="38100" h="38100"/>
              <a:extrusionClr>
                <a:srgbClr val="FF0000"/>
              </a:extrusionClr>
              <a:contourClr>
                <a:srgbClr val="FF0000"/>
              </a:contourClr>
            </a:sp3d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sz="72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Thank You</a:t>
            </a:r>
            <a:endParaRPr lang="en-US" sz="72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50800" dist="38100" dir="2700000" algn="tl" rotWithShape="0">
                    <a:srgbClr val="002060">
                      <a:alpha val="40000"/>
                    </a:srgbClr>
                  </a:outerShdw>
                </a:effectLst>
              </a:rPr>
              <a:t>COMMERCIAL INFORMATION</a:t>
            </a:r>
            <a:endParaRPr lang="en-US" dirty="0">
              <a:effectLst>
                <a:outerShdw blurRad="50800" dist="38100" dir="2700000" algn="tl" rotWithShape="0">
                  <a:srgbClr val="00206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371600"/>
          <a:ext cx="8610601" cy="489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3200400"/>
                <a:gridCol w="1524000"/>
                <a:gridCol w="1524000"/>
                <a:gridCol w="1600201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Sr. No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Name of License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License No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Date of Issue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Date of Expiry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Electrical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Contractor License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5431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27.08.2013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26.08.2016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Shop Act License 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Shukr II 8235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16.07.2014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31.12.2016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Sales Tax, Govt. of Maharashtra  VAT TIN 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27261072528V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22.07.2014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The Central Sales Tax VAT TIN </a:t>
                      </a:r>
                      <a:r>
                        <a:rPr lang="en-US" sz="1600" b="0" dirty="0" smtClean="0"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27261072528C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24.07.2014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6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Professional Tax Govt. of Maharashtra Regd. 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27261072528P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16.08.2014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81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E. S. I. C. Regd. 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33000322840001001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23.12.1988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86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Employees Provident Fund Regd. No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MH/32423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30.04.1994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0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PMC – LBT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034-0084193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20.09.2014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PCMC-LBT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Arial"/>
                          <a:ea typeface="Calibri"/>
                          <a:cs typeface="Times New Roman"/>
                        </a:rPr>
                        <a:t>0035276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17.09.2014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1524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OUR STRENGTH I.E. OUR MANPOWER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904408"/>
          <a:ext cx="8839200" cy="48375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46400"/>
                <a:gridCol w="2946400"/>
                <a:gridCol w="2946400"/>
              </a:tblGrid>
              <a:tr h="5537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SR.NO.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STAFF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NUMBER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7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ENGINEERS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7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TRAINED SUPERVISOR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7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SKILLED TECHNICIANS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3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SEMI SKILLED TECHNICIANS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916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STORES, MATERIAL PROCUREMENT	              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STAFF WITH COMPUTRISED ACCOUNTING SYSTEM				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239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</a:t>
            </a:r>
            <a:r>
              <a:rPr lang="en-US" sz="4900" b="1" dirty="0" smtClean="0"/>
              <a:t>LIST OF STRENGTH</a:t>
            </a:r>
            <a:endParaRPr lang="en-US" sz="49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47470"/>
          <a:ext cx="8229600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latin typeface="Arial"/>
                          <a:ea typeface="Calibri"/>
                          <a:cs typeface="Times New Roman"/>
                        </a:rPr>
                        <a:t>Name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Designation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Department/Area of Specialization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H. L. Joshi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Elec. Engineer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Partner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Overall in-charge of Organization &amp; promoting Sales for company.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Mrs. A.H.Joshi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Partner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Checking Pay sheets &amp; H R related activities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000">
                          <a:latin typeface="Arial"/>
                          <a:ea typeface="Calibri"/>
                          <a:cs typeface="Times New Roman"/>
                        </a:rPr>
                        <a:t>S. L. Joshi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000">
                          <a:latin typeface="Arial"/>
                          <a:ea typeface="Calibri"/>
                          <a:cs typeface="Times New Roman"/>
                        </a:rPr>
                        <a:t>G. M.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Overall </a:t>
                      </a: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Site Organizing, 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Purchase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in-charge &amp; Office  Administrator.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N.L.Punde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Manager</a:t>
                      </a:r>
                      <a:r>
                        <a:rPr lang="en-U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Sales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Handling cash transactions,                                                                   checking Sub contractor bills                                                       making quotations &amp; filling tenders           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Vinayak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Jejurikar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Project Manager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In-charge of MSEDCL sites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Pranesh Joshi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Project Manager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for Asmeeta Textile Park,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Kon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Village,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Kalyan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Vishal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Nalage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                                      Elec. Engineer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of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Hyde park, </a:t>
                      </a:r>
                      <a:r>
                        <a:rPr lang="en-US" sz="1000" dirty="0" err="1" smtClean="0">
                          <a:latin typeface="Arial"/>
                          <a:ea typeface="Calibri"/>
                          <a:cs typeface="Times New Roman"/>
                        </a:rPr>
                        <a:t>Pune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                        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Abhishek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Tambat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Site In charge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 charge of Tata Motors Pimpri.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LIST OF STRENGTH</a:t>
            </a:r>
            <a:endParaRPr lang="en-US" sz="4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828800"/>
          <a:ext cx="9067800" cy="502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324100"/>
              </a:tblGrid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Prashant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Shinde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Site in-charge Elec. Engineer     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Site In-charge of Cummins,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Phaltan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Any type of H. T. / L.T. Electrical Work.                                       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Ramesh Patil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            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Elec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 Engineer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Site In-charge for Hilton Hotel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Ashok Gadale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                              Elec. Engineer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Incharge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of Century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Enka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and KSB Pumps Pimpri, Any type of  H. T. / L.T. Electrical Work.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latin typeface="Arial"/>
                          <a:ea typeface="Calibri"/>
                          <a:cs typeface="Times New Roman"/>
                        </a:rPr>
                        <a:t>Ashish</a:t>
                      </a: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Arial"/>
                          <a:ea typeface="Calibri"/>
                          <a:cs typeface="Times New Roman"/>
                        </a:rPr>
                        <a:t>Bhagat</a:t>
                      </a: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Site In-charge                                       Elec. Engineer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Site In charge of Balewadi Properties LLP &amp; Calsoft Private Ltd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P. P. </a:t>
                      </a:r>
                      <a:r>
                        <a:rPr lang="en-US" sz="1100" dirty="0" err="1">
                          <a:latin typeface="Arial"/>
                          <a:ea typeface="Calibri"/>
                          <a:cs typeface="Times New Roman"/>
                        </a:rPr>
                        <a:t>Shejwal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Purchase &amp; Store Officer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Purchase of  material and arranging stores as per site requirements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N.S. Kharat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Store Officer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Checking Bills of purchases and Material delivery to site as per requisition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S. Sahastrabudhe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latin typeface="Arial"/>
                          <a:ea typeface="Calibri"/>
                          <a:cs typeface="Times New Roman"/>
                        </a:rPr>
                        <a:t>Laisioning</a:t>
                      </a: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 Officer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Laisioning with statutory authorities like MSEB &amp;  MSETCL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Altaf  Tamboli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H.R &amp; Admin Manager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H.R and Administrative activities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Pratibha  Deshpande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Admin Executive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Making Bills, Quotations &amp;       assisting in administration work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Santosh Shah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Accounts In charge         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Making payment of suppliers &amp;    subcontractor, Taxation &amp; banking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LIST OF STRENGTH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599"/>
          <a:ext cx="8839200" cy="488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493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Dhanjay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Walimbe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Recovery/       Liasioning Officer 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Taking follow up for Recovery of payments, Liasioning with MSEB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5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 smtClean="0">
                          <a:latin typeface="Arial"/>
                          <a:ea typeface="Calibri"/>
                          <a:cs typeface="Times New Roman"/>
                        </a:rPr>
                        <a:t>Swarali</a:t>
                      </a:r>
                      <a:r>
                        <a:rPr lang="en-U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aseline="0" dirty="0" err="1" smtClean="0">
                          <a:latin typeface="Arial"/>
                          <a:ea typeface="Calibri"/>
                          <a:cs typeface="Times New Roman"/>
                        </a:rPr>
                        <a:t>Mandavkar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Admin Executive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Preparing quotations, bills and data updating and filling Tenders.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H.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Purandare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      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Accounts Executive      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Purchase, Sales bill and Cash                                                                            Voucher Entries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Amit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Dubey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 Manager (EHVT)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 Manager of 132/33KV S/s at </a:t>
                      </a:r>
                      <a:r>
                        <a:rPr lang="en-US" sz="1000" dirty="0" err="1" smtClean="0">
                          <a:latin typeface="Arial"/>
                          <a:ea typeface="Calibri"/>
                          <a:cs typeface="Times New Roman"/>
                        </a:rPr>
                        <a:t>Yavatmal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, Dist Amravati 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Harish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Subhedar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 Manager (EHVT)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</a:t>
                      </a:r>
                      <a:r>
                        <a:rPr lang="en-U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Manager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of 132/33KV S/s at Samsherpur, Dist Nandurbar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Rahul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Makode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 Manager (EHVT)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Asst. Manager 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of 132/33KV S/s at Dharni, Dist Amravati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Dilip Parkare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Design Engineer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Drawing &amp; design of Electrical Layouts SLD etc.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Rupali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Times New Roman"/>
                        </a:rPr>
                        <a:t>Deshmukh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Project Coordinator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a) Prepare Project Control sheet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b) Co-ordinate with multi- disciplinary stake holders from field as well as vendor MSETCL on a daily basis to fetch progress update.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c) Prepare Tender Estimation &amp; Costing of EHVT project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Sanika Madake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Account Executive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Making payment of suppliers &amp;    subcontractor , update impress site wise, prepare LC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28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Biswajit</a:t>
                      </a:r>
                      <a:r>
                        <a:rPr lang="en-U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Dey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Site In-charge             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Elec</a:t>
                      </a: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. Engineer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 Site In-charge for </a:t>
                      </a: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Finolex J Power Systems Pvt Ltd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4400" dirty="0" smtClean="0"/>
              <a:t>LIST OF EQUIPMENT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2" y="1066800"/>
          <a:ext cx="8915398" cy="5440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970"/>
                <a:gridCol w="1403970"/>
                <a:gridCol w="1403970"/>
                <a:gridCol w="1403970"/>
                <a:gridCol w="1649759"/>
                <a:gridCol w="1649759"/>
              </a:tblGrid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 smtClean="0">
                          <a:latin typeface="Arial"/>
                          <a:ea typeface="Calibri"/>
                          <a:cs typeface="Times New Roman"/>
                        </a:rPr>
                        <a:t>Sr. No.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Machine Name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Make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Capacity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Qty.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Calibration  Average Age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Hydraulic Crimping Tool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S. 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upto 1000 sq.m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 Years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Hand Crimping Tool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S. 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upto 400 sq.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5 Years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Hand Crimping Tool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S. G.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upto 185 sq.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5 Years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Hand Crimping Tool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upto 95 sq.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 Years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Drill Machine with motor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BPR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Drill Machine PSB – 400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Bosch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10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Drill Machine GBH – 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Bosch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30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smtClean="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Drill Machine GBH – 2 – 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Bosch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24 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Welding Machine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Apolo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Gas Cutting Set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Ascko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Gas Cutting Set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Kaakar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Cable Jack &amp; Shaft	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Hytack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 Years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Battery Operated 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Drill Machine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14’’ Cut Machine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Dewalt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6 Months  for Armature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791983" cy="65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1309</TotalTime>
  <Words>4076</Words>
  <Application>Microsoft Office PowerPoint</Application>
  <PresentationFormat>On-screen Show (4:3)</PresentationFormat>
  <Paragraphs>1062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       COMPANY PROFILE</vt:lpstr>
      <vt:lpstr>INTRODUCTION</vt:lpstr>
      <vt:lpstr>  BIO-DATA</vt:lpstr>
      <vt:lpstr>COMMERCIAL INFORMATION</vt:lpstr>
      <vt:lpstr>OUR STRENGTH I.E. OUR MANPOWER</vt:lpstr>
      <vt:lpstr>  LIST OF STRENGTH</vt:lpstr>
      <vt:lpstr>LIST OF STRENGTH</vt:lpstr>
      <vt:lpstr>LIST OF STRENGTH</vt:lpstr>
      <vt:lpstr>  LIST OF EQUIPMENT</vt:lpstr>
      <vt:lpstr>MEASURING EQUIPMENTS </vt:lpstr>
      <vt:lpstr>MEASURING EQUIPMENTS </vt:lpstr>
      <vt:lpstr>AUDITED FINANCIAL ACCOUNTS OVER PAST TEN YEARS AND VOLUME OF ANNUAL  WORK</vt:lpstr>
      <vt:lpstr>  VOLUME OF IMPORTANT WORK ORDERS IN HAND </vt:lpstr>
      <vt:lpstr>    WORK IN HAND MSETCL PROJECTS</vt:lpstr>
      <vt:lpstr>    MSETCL COMPLETED PROJECTS</vt:lpstr>
      <vt:lpstr>    WORK IN HAND MSEDCL</vt:lpstr>
      <vt:lpstr>    WORK IN HAND MSEDCL</vt:lpstr>
      <vt:lpstr>    WORK IN HAND MSEDCL</vt:lpstr>
      <vt:lpstr> LIST OF INDUSTRIAL PROJECTS WITH TYPES OF JOBS EXECUTED FOR THEM &amp; VALUE OF WORK DONE. </vt:lpstr>
      <vt:lpstr>LIST OF INDUSTRIAL PROJECTS WITH TYPES OF JOBS EXECUTED FOR THEM &amp; VALUE OF WORK DONE.</vt:lpstr>
      <vt:lpstr>LIST OF INDUSTRIAL PROJECTS WITH TYPES OF JOBS EXECUTED FOR THEM &amp; VALUE OF WORK DONE.</vt:lpstr>
      <vt:lpstr>LIST OF INDUSTRIAL PROJECTS WITH TYPES OF JOBS EXECUTED FOR THEM &amp; VALUE OF WORK DONE.</vt:lpstr>
      <vt:lpstr>LIST OF INDUSTRIAL PROJECTS WITH TYPES OF JOBS EXECUTED FOR THEM &amp; VALUE OF WORK DONE.</vt:lpstr>
      <vt:lpstr>LIST OF INDUSTRIAL PROJECTS WITH TYPES OF JOBS EXECUTED FOR THEM &amp; VALUE OF WORK DONE.</vt:lpstr>
      <vt:lpstr>LIST OF INDUSTRIAL PROJECTS WITH TYPES OF JOBS EXECUTED FOR THEM &amp; VALUE OF WORK DONE.</vt:lpstr>
      <vt:lpstr> </vt:lpstr>
      <vt:lpstr>         33/22KV SUBSTATION AND  OVERHEAD/UNDERGROUND         CABLING:</vt:lpstr>
      <vt:lpstr> HOSPITAL:</vt:lpstr>
      <vt:lpstr>  BUNGLOWS  &amp; RESIDENTIAL SCHEMES :</vt:lpstr>
      <vt:lpstr> </vt:lpstr>
      <vt:lpstr>   PRATIBHA ELECTRICAL CONTRACTOR LLP H.O. ADDRESS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india2world@ymail.com</cp:lastModifiedBy>
  <cp:revision>270</cp:revision>
  <dcterms:created xsi:type="dcterms:W3CDTF">2015-04-30T08:05:05Z</dcterms:created>
  <dcterms:modified xsi:type="dcterms:W3CDTF">2016-06-04T11:34:43Z</dcterms:modified>
</cp:coreProperties>
</file>